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7"/>
  </p:notesMasterIdLst>
  <p:sldIdLst>
    <p:sldId id="316" r:id="rId3"/>
    <p:sldId id="319" r:id="rId4"/>
    <p:sldId id="317" r:id="rId5"/>
    <p:sldId id="281" r:id="rId6"/>
    <p:sldId id="291" r:id="rId7"/>
    <p:sldId id="262" r:id="rId8"/>
    <p:sldId id="263" r:id="rId9"/>
    <p:sldId id="295" r:id="rId10"/>
    <p:sldId id="264" r:id="rId11"/>
    <p:sldId id="296" r:id="rId12"/>
    <p:sldId id="265" r:id="rId13"/>
    <p:sldId id="310" r:id="rId14"/>
    <p:sldId id="309" r:id="rId15"/>
    <p:sldId id="312" r:id="rId16"/>
    <p:sldId id="258" r:id="rId17"/>
    <p:sldId id="299" r:id="rId18"/>
    <p:sldId id="302" r:id="rId19"/>
    <p:sldId id="315" r:id="rId20"/>
    <p:sldId id="304" r:id="rId21"/>
    <p:sldId id="306" r:id="rId22"/>
    <p:sldId id="300" r:id="rId23"/>
    <p:sldId id="321" r:id="rId24"/>
    <p:sldId id="320" r:id="rId25"/>
    <p:sldId id="318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FFCCCC"/>
    <a:srgbClr val="CC99FF"/>
    <a:srgbClr val="FFFF99"/>
    <a:srgbClr val="FF66CC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1AB7C0-B283-4B95-B2E4-1B92BAA70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93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339C-3142-4771-8D9A-9F91B470F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455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25D7-9558-434D-A62A-F81861933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1751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0767-37AC-4899-A0A8-57EFDB743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177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F7F8-AC15-4A26-A302-7F5371697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6124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2F40B-99A8-4CE0-8530-1A4C2C2AB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1217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FC2A1-C4E5-457D-B502-DA205C44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662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8708-5B9E-45C8-98F1-835B8265D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9004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F3C9D-8640-4AA9-9D57-BA08D8231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058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FBDA-D6CC-466F-A64E-248F3B29B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1067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87FF3-9EC1-483A-8D45-E53170751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505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6A51-778E-4713-826A-CBEE8B20C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2707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9F2BF-3172-4B96-8E4E-D438CF4DB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209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3AE3-D988-4664-8DFA-2DC91A9F5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294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31E3-EF8E-49DA-99F7-897D9D4DB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369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24B65-F1B6-46D8-A2D3-113E8ABE8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451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2D11-99C3-46EB-B271-8551BC347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5225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0DDF-80B2-4F48-B949-74784140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372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172C8-6425-45E3-8F37-76888F3B0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321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89FCC-E2E9-4965-82A4-9A2931580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127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F548-063E-4842-A215-BFB95506C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6288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83680-4B28-4398-9B15-FA1DB5389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465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C087-BC31-4E63-9258-8E5FC3ACC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176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09FCDB-76BD-4646-A394-2088E4E78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6A720E-FA49-4859-87BC-FA5475E69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uonghuong\Local%20Settings\Temporary%20Internet%20Files\Content.IE5\W5EJOTMF\MSj0437912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pn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3489">
            <a:off x="7710488" y="5486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29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anim1690[1]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62200" y="3219450"/>
            <a:ext cx="510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6584">
            <a:off x="7624763" y="52705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 descr="anim1690[1]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19850" y="3238500"/>
            <a:ext cx="510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4" name="MSj0437912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WordArt 13"/>
          <p:cNvSpPr>
            <a:spLocks noChangeArrowheads="1" noChangeShapeType="1" noTextEdit="1"/>
          </p:cNvSpPr>
          <p:nvPr/>
        </p:nvSpPr>
        <p:spPr bwMode="auto">
          <a:xfrm>
            <a:off x="914400" y="2514600"/>
            <a:ext cx="71628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MÔN: TỰ NHIÊN XÃ HỘI</a:t>
            </a:r>
          </a:p>
          <a:p>
            <a:pPr algn="ctr"/>
            <a:r>
              <a:rPr lang="vi-VN" sz="3600" b="1" kern="10" dirty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9744" y="206514"/>
            <a:ext cx="71604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Giáo</a:t>
            </a:r>
            <a:r>
              <a:rPr lang="en-US" sz="4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án</a:t>
            </a:r>
            <a:r>
              <a:rPr lang="en-US" sz="4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điện</a:t>
            </a:r>
            <a:r>
              <a:rPr lang="en-US" sz="4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tử</a:t>
            </a:r>
            <a:endParaRPr lang="en-US" sz="4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914400"/>
            <a:ext cx="784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cap="all" dirty="0" err="1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TRƯờng</a:t>
            </a:r>
            <a:r>
              <a:rPr lang="en-US" sz="4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tiểu</a:t>
            </a:r>
            <a:r>
              <a:rPr lang="en-US" sz="4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học</a:t>
            </a:r>
            <a:r>
              <a:rPr lang="en-US" sz="4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ái</a:t>
            </a:r>
            <a:r>
              <a:rPr lang="en-US" sz="4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mộ</a:t>
            </a:r>
            <a:r>
              <a:rPr lang="en-US" sz="4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A</a:t>
            </a:r>
            <a:endParaRPr lang="en-US" sz="4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1332" y="5801380"/>
            <a:ext cx="39486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2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TUẦN 4</a:t>
            </a:r>
            <a:endParaRPr lang="vi-VN" sz="2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12296" name="Picture 8" descr="B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beb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810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1981200" y="6248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6629400" y="6248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3400" y="838200"/>
            <a:ext cx="8077200" cy="82232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Mang, xách nặng, lao động quá sức gây ra lệch vai và vẹo cột sống.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790700"/>
            <a:ext cx="3135312" cy="43053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752600"/>
            <a:ext cx="3236912" cy="43434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14343" name="Picture 7" descr="DI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76325"/>
            <a:ext cx="6858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7125"/>
            <a:ext cx="3200400" cy="26574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590800" cy="32766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3352800"/>
            <a:ext cx="2538412" cy="32766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381000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3276600" cy="30130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581400" y="25146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953000" y="25908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81000" y="5702300"/>
            <a:ext cx="533400" cy="622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733800" y="6073775"/>
            <a:ext cx="533400" cy="555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6477000" y="60960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  <p:bldP spid="10" grpId="1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5638800" y="609600"/>
            <a:ext cx="0" cy="624840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Text Box 7"/>
          <p:cNvSpPr txBox="1">
            <a:spLocks noChangeArrowheads="1"/>
          </p:cNvSpPr>
          <p:nvPr/>
        </p:nvSpPr>
        <p:spPr bwMode="auto">
          <a:xfrm>
            <a:off x="1981200" y="8286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NÊN</a:t>
            </a:r>
          </a:p>
        </p:txBody>
      </p:sp>
      <p:sp>
        <p:nvSpPr>
          <p:cNvPr id="16400" name="Text Box 12"/>
          <p:cNvSpPr txBox="1">
            <a:spLocks noChangeArrowheads="1"/>
          </p:cNvSpPr>
          <p:nvPr/>
        </p:nvSpPr>
        <p:spPr bwMode="auto">
          <a:xfrm>
            <a:off x="6324600" y="7905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KHÔNG NÊN</a:t>
            </a:r>
          </a:p>
        </p:txBody>
      </p:sp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14600" cy="28194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514600" cy="251936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248400" y="32004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6248400" y="62484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2667000" cy="28194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409825" cy="28194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8900"/>
            <a:ext cx="2667000" cy="24511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581400" y="323532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76200" y="6159500"/>
            <a:ext cx="533400" cy="622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048000" y="6226175"/>
            <a:ext cx="533400" cy="555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48200" y="1828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47800" y="838200"/>
            <a:ext cx="6629400" cy="5286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Để giúp xương và cơ phát triển tốt: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52800" y="1752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Ăn uống đầy đủ.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3528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Luyện tập thể dục thể thao.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352800" y="3781425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Mang, xách và lao động vừa sức.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13716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NÊN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1828800" y="1981200"/>
            <a:ext cx="1600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1828800" y="26670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828800" y="2667000"/>
            <a:ext cx="1600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352800" y="53340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Mang xách và lao động quá sức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04800" y="4876800"/>
            <a:ext cx="20574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KHÔNG NÊN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352800" y="4648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Ngồi học sai tư thế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2362200" y="4876800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352800" y="31242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Ngồi học đúng tư thế.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828800" y="2667000"/>
            <a:ext cx="1600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2362200" y="5105400"/>
            <a:ext cx="1066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/>
      <p:bldP spid="18438" grpId="0"/>
      <p:bldP spid="18439" grpId="0" animBg="1"/>
      <p:bldP spid="18440" grpId="0" animBg="1"/>
      <p:bldP spid="18441" grpId="0" animBg="1"/>
      <p:bldP spid="18442" grpId="0" animBg="1"/>
      <p:bldP spid="18443" grpId="0"/>
      <p:bldP spid="18444" grpId="0" animBg="1"/>
      <p:bldP spid="18445" grpId="0"/>
      <p:bldP spid="18446" grpId="0" animBg="1"/>
      <p:bldP spid="18447" grpId="0"/>
      <p:bldP spid="18448" grpId="0" animBg="1"/>
      <p:bldP spid="184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18439" name="Picture 7" descr="dab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7275"/>
            <a:ext cx="79248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hoc v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267200" cy="379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19465" name="Picture 9" descr="cau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286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ke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1400"/>
            <a:ext cx="79248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21511" name="Picture 7" descr="the d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5363"/>
            <a:ext cx="800100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0" y="3048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4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Time" pitchFamily="34" charset="0"/>
              </a:rPr>
              <a:t>cò</a:t>
            </a:r>
            <a:r>
              <a:rPr lang="en-US" sz="4400" b="1" dirty="0">
                <a:solidFill>
                  <a:srgbClr val="FF0000"/>
                </a:solidFill>
                <a:latin typeface=".VnTime" pitchFamily="34" charset="0"/>
              </a:rPr>
              <a:t>:</a:t>
            </a:r>
            <a:endParaRPr lang="en-US" sz="6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0" y="4343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>
              <a:latin typeface=".VnTime" pitchFamily="34" charset="0"/>
            </a:endParaRP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0" y="2133600"/>
            <a:ext cx="9144000" cy="2895600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Chóng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nªn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lµm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g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®Ó c¬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thÓ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®­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ch¾c ?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pic>
        <p:nvPicPr>
          <p:cNvPr id="55304" name="Picture 8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267200" y="44116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0" grpId="1"/>
      <p:bldP spid="55302" grpId="0" animBg="1"/>
      <p:bldP spid="5530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SCN0045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133600" cy="27432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5" descr="DSCN0046"/>
          <p:cNvPicPr>
            <a:picLocks noChangeAspect="1" noChangeArrowheads="1"/>
          </p:cNvPicPr>
          <p:nvPr/>
        </p:nvPicPr>
        <p:blipFill>
          <a:blip r:embed="rId4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2057400" cy="27432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 descr="DSCN0047"/>
          <p:cNvPicPr>
            <a:picLocks noChangeAspect="1" noChangeArrowheads="1"/>
          </p:cNvPicPr>
          <p:nvPr/>
        </p:nvPicPr>
        <p:blipFill>
          <a:blip r:embed="rId5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743200"/>
            <a:ext cx="2120900" cy="28194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914400" y="1752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</a:rPr>
              <a:t>Tư thế đúng khi nhấc một vật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2400" y="6054725"/>
            <a:ext cx="2438400" cy="6508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Dùng hai tay nhấc vật lên khỏi mặt đất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971800" y="6054725"/>
            <a:ext cx="2819400" cy="6508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Giữ lưng thẳng, mắt nhìn thẳng khi đứng lên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19800" y="6054725"/>
            <a:ext cx="2819400" cy="6508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Lưng thẳng, tay ôm vật, chân bước vững chắc</a:t>
            </a:r>
          </a:p>
        </p:txBody>
      </p:sp>
      <p:cxnSp>
        <p:nvCxnSpPr>
          <p:cNvPr id="12298" name="Straight Arrow Connector 10"/>
          <p:cNvCxnSpPr>
            <a:cxnSpLocks noChangeShapeType="1"/>
          </p:cNvCxnSpPr>
          <p:nvPr/>
        </p:nvCxnSpPr>
        <p:spPr bwMode="auto">
          <a:xfrm>
            <a:off x="2514600" y="4114800"/>
            <a:ext cx="762000" cy="0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 useBgFill="1"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" y="914400"/>
            <a:ext cx="8001000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Hoạt động 2: Tổ chức trò chơi: “Nhấc một vật”</a:t>
            </a:r>
          </a:p>
        </p:txBody>
      </p:sp>
      <p:cxnSp>
        <p:nvCxnSpPr>
          <p:cNvPr id="16" name="Straight Arrow Connector 10"/>
          <p:cNvCxnSpPr>
            <a:cxnSpLocks noChangeShapeType="1"/>
          </p:cNvCxnSpPr>
          <p:nvPr/>
        </p:nvCxnSpPr>
        <p:spPr bwMode="auto">
          <a:xfrm>
            <a:off x="5334000" y="4117975"/>
            <a:ext cx="762000" cy="0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2" grpId="0" animBg="1"/>
      <p:bldP spid="21513" grpId="0" animBg="1"/>
      <p:bldP spid="21514" grpId="0" animBg="1"/>
      <p:bldP spid="215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1810432"/>
            <a:ext cx="9144000" cy="2209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590800" y="2267632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1" u="sng" dirty="0" err="1" smtClean="0">
                <a:solidFill>
                  <a:srgbClr val="FF0000"/>
                </a:solidFill>
              </a:rPr>
              <a:t>Củng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cố</a:t>
            </a:r>
            <a:r>
              <a:rPr lang="en-US" sz="6000" b="1" u="sng" dirty="0" smtClean="0">
                <a:solidFill>
                  <a:srgbClr val="FF0000"/>
                </a:solidFill>
              </a:rPr>
              <a:t>: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76802" name="ShockwaveFlash1" r:id="rId2" imgW="8128110" imgH="6095238"/>
        </mc:Choice>
        <mc:Fallback>
          <p:control name="ShockwaveFlash1" r:id="rId2" imgW="8128110" imgH="60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381000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55939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75785" name="ShockwaveFlash1" r:id="rId2" imgW="8128110" imgH="6095238"/>
        </mc:Choice>
        <mc:Fallback>
          <p:control name="ShockwaveFlash1" r:id="rId2" imgW="8128110" imgH="60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381000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1853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41148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419600"/>
            <a:ext cx="198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4200" y="-228600"/>
            <a:ext cx="198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" y="4648200"/>
            <a:ext cx="198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133600" y="7620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458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/>
              </a:rPr>
              <a:t>C¶m ¬n c¸c thÇy, c« gi¸o !</a:t>
            </a:r>
          </a:p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/>
              </a:rPr>
              <a:t>C¶m ¬n c¸c em!</a:t>
            </a:r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76200" y="838200"/>
            <a:ext cx="88392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</a:t>
            </a:r>
            <a:r>
              <a:rPr lang="vi-VN" sz="3600" b="1" kern="10" dirty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4: LÀM GÌ ĐỂ XƯƠNG VÀ CƠ PHÁT TRIỂN </a:t>
            </a:r>
            <a:r>
              <a:rPr lang="vi-VN" sz="3600" b="1" kern="10" dirty="0" smtClean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TỐT?</a:t>
            </a:r>
            <a:endParaRPr lang="vi-VN" sz="3600" b="1" kern="10" dirty="0"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51205" name="Picture 5" descr="Lam gi de co va xuong phat trien tot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92113" y="1103313"/>
            <a:ext cx="100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24" name="Picture 16" descr="bo x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066800"/>
            <a:ext cx="29448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Hộp_Văn_Bản 10"/>
          <p:cNvSpPr txBox="1">
            <a:spLocks noChangeArrowheads="1"/>
          </p:cNvSpPr>
          <p:nvPr/>
        </p:nvSpPr>
        <p:spPr bwMode="auto">
          <a:xfrm>
            <a:off x="103188" y="990600"/>
            <a:ext cx="1878012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.VnCentury Schoolbook" pitchFamily="34" charset="0"/>
              </a:rPr>
              <a:t>X­¬ng ®Çu</a:t>
            </a:r>
          </a:p>
        </p:txBody>
      </p:sp>
      <p:sp>
        <p:nvSpPr>
          <p:cNvPr id="25" name="Hộp_Văn_Bản 11"/>
          <p:cNvSpPr txBox="1">
            <a:spLocks noChangeArrowheads="1"/>
          </p:cNvSpPr>
          <p:nvPr/>
        </p:nvSpPr>
        <p:spPr bwMode="auto">
          <a:xfrm>
            <a:off x="103188" y="1533525"/>
            <a:ext cx="1878012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.VnCentury Schoolbook" pitchFamily="34" charset="0"/>
              </a:rPr>
              <a:t>X­¬ng mÆt</a:t>
            </a:r>
          </a:p>
        </p:txBody>
      </p:sp>
      <p:sp>
        <p:nvSpPr>
          <p:cNvPr id="26" name="Hộp_Văn_Bản 12"/>
          <p:cNvSpPr txBox="1">
            <a:spLocks noChangeArrowheads="1"/>
          </p:cNvSpPr>
          <p:nvPr/>
        </p:nvSpPr>
        <p:spPr bwMode="auto">
          <a:xfrm>
            <a:off x="103188" y="2071688"/>
            <a:ext cx="1878012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.VnCentury Schoolbook" pitchFamily="34" charset="0"/>
              </a:rPr>
              <a:t>X­¬ng s­ên</a:t>
            </a:r>
          </a:p>
        </p:txBody>
      </p:sp>
      <p:sp>
        <p:nvSpPr>
          <p:cNvPr id="27" name="Hộp_Văn_Bản 13"/>
          <p:cNvSpPr txBox="1">
            <a:spLocks noChangeArrowheads="1"/>
          </p:cNvSpPr>
          <p:nvPr/>
        </p:nvSpPr>
        <p:spPr bwMode="auto">
          <a:xfrm>
            <a:off x="103188" y="2605088"/>
            <a:ext cx="1878012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.VnCentury Schoolbook" pitchFamily="34" charset="0"/>
              </a:rPr>
              <a:t>X­¬ng sèng</a:t>
            </a:r>
          </a:p>
        </p:txBody>
      </p:sp>
      <p:sp>
        <p:nvSpPr>
          <p:cNvPr id="28" name="Hộp_Văn_Bản 14"/>
          <p:cNvSpPr txBox="1">
            <a:spLocks noChangeArrowheads="1"/>
          </p:cNvSpPr>
          <p:nvPr/>
        </p:nvSpPr>
        <p:spPr bwMode="auto">
          <a:xfrm>
            <a:off x="103188" y="3138488"/>
            <a:ext cx="1878012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.VnCentury Schoolbook" pitchFamily="34" charset="0"/>
              </a:rPr>
              <a:t>X­¬ng tay</a:t>
            </a:r>
          </a:p>
        </p:txBody>
      </p:sp>
      <p:sp>
        <p:nvSpPr>
          <p:cNvPr id="29" name="Hộp_Văn_Bản 15"/>
          <p:cNvSpPr txBox="1">
            <a:spLocks noChangeArrowheads="1"/>
          </p:cNvSpPr>
          <p:nvPr/>
        </p:nvSpPr>
        <p:spPr bwMode="auto">
          <a:xfrm>
            <a:off x="103188" y="3671888"/>
            <a:ext cx="1878012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.VnCentury Schoolbook" pitchFamily="34" charset="0"/>
              </a:rPr>
              <a:t>X­¬ng chËu</a:t>
            </a:r>
          </a:p>
        </p:txBody>
      </p:sp>
      <p:sp>
        <p:nvSpPr>
          <p:cNvPr id="30" name="Hộp_Văn_Bản 16"/>
          <p:cNvSpPr txBox="1">
            <a:spLocks noChangeArrowheads="1"/>
          </p:cNvSpPr>
          <p:nvPr/>
        </p:nvSpPr>
        <p:spPr bwMode="auto">
          <a:xfrm>
            <a:off x="103188" y="4586288"/>
            <a:ext cx="1878012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.VnCentury Schoolbook" pitchFamily="34" charset="0"/>
              </a:rPr>
              <a:t>X­¬ng ch©n</a:t>
            </a:r>
          </a:p>
        </p:txBody>
      </p:sp>
      <p:cxnSp>
        <p:nvCxnSpPr>
          <p:cNvPr id="31" name="Đường kết nối Mũi tên Thẳng 38"/>
          <p:cNvCxnSpPr/>
          <p:nvPr/>
        </p:nvCxnSpPr>
        <p:spPr>
          <a:xfrm flipV="1">
            <a:off x="1981200" y="1168400"/>
            <a:ext cx="1676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41"/>
          <p:cNvCxnSpPr/>
          <p:nvPr/>
        </p:nvCxnSpPr>
        <p:spPr>
          <a:xfrm flipV="1">
            <a:off x="1855788" y="1538288"/>
            <a:ext cx="1524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44"/>
          <p:cNvCxnSpPr>
            <a:stCxn id="26" idx="3"/>
          </p:cNvCxnSpPr>
          <p:nvPr/>
        </p:nvCxnSpPr>
        <p:spPr>
          <a:xfrm>
            <a:off x="1981200" y="2305050"/>
            <a:ext cx="1322388" cy="73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kết nối Mũi tên Thẳng 46"/>
          <p:cNvCxnSpPr/>
          <p:nvPr/>
        </p:nvCxnSpPr>
        <p:spPr>
          <a:xfrm>
            <a:off x="1931988" y="2833688"/>
            <a:ext cx="1676400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kết nối Mũi tên Thẳng 48"/>
          <p:cNvCxnSpPr/>
          <p:nvPr/>
        </p:nvCxnSpPr>
        <p:spPr>
          <a:xfrm>
            <a:off x="1931988" y="3367088"/>
            <a:ext cx="7620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kết nối Mũi tên Thẳng 50"/>
          <p:cNvCxnSpPr>
            <a:stCxn id="29" idx="3"/>
          </p:cNvCxnSpPr>
          <p:nvPr/>
        </p:nvCxnSpPr>
        <p:spPr>
          <a:xfrm flipV="1">
            <a:off x="1981200" y="3368675"/>
            <a:ext cx="1246188" cy="536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Đường kết nối Mũi tên Thẳng 31"/>
          <p:cNvCxnSpPr/>
          <p:nvPr/>
        </p:nvCxnSpPr>
        <p:spPr>
          <a:xfrm>
            <a:off x="1931988" y="3367088"/>
            <a:ext cx="506412" cy="671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2"/>
          <p:cNvCxnSpPr/>
          <p:nvPr/>
        </p:nvCxnSpPr>
        <p:spPr>
          <a:xfrm flipV="1">
            <a:off x="1931988" y="2681288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50"/>
          <p:cNvCxnSpPr>
            <a:stCxn id="30" idx="3"/>
          </p:cNvCxnSpPr>
          <p:nvPr/>
        </p:nvCxnSpPr>
        <p:spPr>
          <a:xfrm flipV="1">
            <a:off x="1981200" y="4497388"/>
            <a:ext cx="1447800" cy="322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0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6574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800600" y="1295400"/>
            <a:ext cx="1524000" cy="396875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Cơ mặt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800600" y="2057400"/>
            <a:ext cx="1447800" cy="396875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Cơ ngực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5029200" y="3276600"/>
            <a:ext cx="1219200" cy="396875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Cơ tay</a:t>
            </a: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4876800" y="4495800"/>
            <a:ext cx="1447800" cy="396875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Cơ chân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4876800" y="2651125"/>
            <a:ext cx="1447800" cy="396875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Cơ bụng</a:t>
            </a: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6324600" y="1524000"/>
            <a:ext cx="1143000" cy="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6172200" y="2286000"/>
            <a:ext cx="1143000" cy="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6324600" y="2895600"/>
            <a:ext cx="1219200" cy="2286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flipV="1">
            <a:off x="6019800" y="3200400"/>
            <a:ext cx="685800" cy="3048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 flipV="1">
            <a:off x="6096000" y="4267200"/>
            <a:ext cx="990600" cy="4572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>
            <a:off x="6096000" y="4724400"/>
            <a:ext cx="1143000" cy="8382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4800600" y="1981200"/>
            <a:ext cx="1524000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b="1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4800600" y="2590800"/>
            <a:ext cx="1524000" cy="533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b="1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4800600" y="3200400"/>
            <a:ext cx="1524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4876800" y="4419600"/>
            <a:ext cx="1447800" cy="533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b="1">
                <a:solidFill>
                  <a:srgbClr val="CC66FF"/>
                </a:solidFill>
              </a:rPr>
              <a:t>5</a:t>
            </a:r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4800600" y="1219200"/>
            <a:ext cx="1524000" cy="533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b="1">
                <a:solidFill>
                  <a:srgbClr val="FF00FF"/>
                </a:solidFill>
              </a:rPr>
              <a:t>1</a:t>
            </a:r>
          </a:p>
        </p:txBody>
      </p:sp>
      <p:cxnSp>
        <p:nvCxnSpPr>
          <p:cNvPr id="75" name="Đường kết nối Mũi tên Thẳng 50"/>
          <p:cNvCxnSpPr>
            <a:stCxn id="30" idx="3"/>
          </p:cNvCxnSpPr>
          <p:nvPr/>
        </p:nvCxnSpPr>
        <p:spPr>
          <a:xfrm>
            <a:off x="1981200" y="4819650"/>
            <a:ext cx="1447800" cy="744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Đường kết nối Mũi tên Thẳng 50"/>
          <p:cNvCxnSpPr>
            <a:stCxn id="30" idx="3"/>
          </p:cNvCxnSpPr>
          <p:nvPr/>
        </p:nvCxnSpPr>
        <p:spPr>
          <a:xfrm>
            <a:off x="1981200" y="4819650"/>
            <a:ext cx="1447800" cy="1582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2" grpId="0" animBg="1"/>
      <p:bldP spid="4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2209800"/>
            <a:ext cx="3200400" cy="461486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1.Quan sát hình 1; 2; 3; 4; 5 trong SGK trang 10 – 11 và nói cho nhau nghe về nội dung của từng tranh.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Nêu những việc nên làm và không nên làm để xương và cơ phát triển tốt ?</a:t>
            </a:r>
            <a:endParaRPr lang="en-US" sz="25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30480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4: </a:t>
            </a:r>
          </a:p>
        </p:txBody>
      </p:sp>
      <p:pic>
        <p:nvPicPr>
          <p:cNvPr id="7172" name="Picture 5" descr="DSCN0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0"/>
          <a:stretch>
            <a:fillRect/>
          </a:stretch>
        </p:blipFill>
        <p:spPr bwMode="auto">
          <a:xfrm>
            <a:off x="3733800" y="1524000"/>
            <a:ext cx="2438400" cy="23622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 descr="DSCN0062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2000"/>
          <a:stretch>
            <a:fillRect/>
          </a:stretch>
        </p:blipFill>
        <p:spPr bwMode="auto">
          <a:xfrm>
            <a:off x="6505575" y="1524000"/>
            <a:ext cx="2590800" cy="23622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7" descr="DSCN00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209800" cy="21336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8" descr="DSCN00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1600200" cy="21336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9" descr="DSCN0044"/>
          <p:cNvPicPr>
            <a:picLocks noChangeAspect="1" noChangeArrowheads="1"/>
          </p:cNvPicPr>
          <p:nvPr/>
        </p:nvPicPr>
        <p:blipFill>
          <a:blip r:embed="rId7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4343400"/>
            <a:ext cx="1481137" cy="21336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4800600" y="3886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CC"/>
                </a:solidFill>
              </a:rPr>
              <a:t>1</a:t>
            </a:r>
          </a:p>
        </p:txBody>
      </p:sp>
      <p:sp>
        <p:nvSpPr>
          <p:cNvPr id="7178" name="Oval 11"/>
          <p:cNvSpPr>
            <a:spLocks noChangeArrowheads="1"/>
          </p:cNvSpPr>
          <p:nvPr/>
        </p:nvSpPr>
        <p:spPr bwMode="auto">
          <a:xfrm>
            <a:off x="7620000" y="3886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CC"/>
                </a:solidFill>
              </a:rPr>
              <a:t>2</a:t>
            </a:r>
          </a:p>
        </p:txBody>
      </p:sp>
      <p:sp>
        <p:nvSpPr>
          <p:cNvPr id="7179" name="Oval 12"/>
          <p:cNvSpPr>
            <a:spLocks noChangeArrowheads="1"/>
          </p:cNvSpPr>
          <p:nvPr/>
        </p:nvSpPr>
        <p:spPr bwMode="auto">
          <a:xfrm>
            <a:off x="4572000" y="6477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CC"/>
                </a:solidFill>
              </a:rPr>
              <a:t>3</a:t>
            </a: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6477000" y="6477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CC"/>
                </a:solidFill>
              </a:rPr>
              <a:t>4</a:t>
            </a:r>
          </a:p>
        </p:txBody>
      </p:sp>
      <p:sp>
        <p:nvSpPr>
          <p:cNvPr id="7181" name="Oval 14"/>
          <p:cNvSpPr>
            <a:spLocks noChangeArrowheads="1"/>
          </p:cNvSpPr>
          <p:nvPr/>
        </p:nvSpPr>
        <p:spPr bwMode="auto">
          <a:xfrm>
            <a:off x="8229600" y="6477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CC"/>
                </a:solidFill>
              </a:rPr>
              <a:t>5</a:t>
            </a:r>
          </a:p>
        </p:txBody>
      </p:sp>
      <p:sp useBgFill="1">
        <p:nvSpPr>
          <p:cNvPr id="7183" name="Text Box 11"/>
          <p:cNvSpPr txBox="1">
            <a:spLocks noChangeArrowheads="1"/>
          </p:cNvSpPr>
          <p:nvPr/>
        </p:nvSpPr>
        <p:spPr bwMode="auto">
          <a:xfrm>
            <a:off x="228600" y="762000"/>
            <a:ext cx="8534400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FF0000"/>
                </a:solidFill>
              </a:rPr>
              <a:t>Hoạt động 1: </a:t>
            </a:r>
            <a:r>
              <a:rPr lang="en-US" sz="2800">
                <a:solidFill>
                  <a:srgbClr val="FF0000"/>
                </a:solidFill>
              </a:rPr>
              <a:t>Làm gì để xương và cơ phát triển tốt?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7171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4191000" y="6172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686800" cy="5492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dirty="0" err="1">
                <a:solidFill>
                  <a:srgbClr val="0000FF"/>
                </a:solidFill>
              </a:rPr>
              <a:t>Ăn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uống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đầy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đủ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giúp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xương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và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cơ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phát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triển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tốt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4813"/>
            <a:ext cx="4724400" cy="4344987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343400" y="60198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1000" y="1050925"/>
            <a:ext cx="8305800" cy="5492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dirty="0" err="1">
                <a:solidFill>
                  <a:srgbClr val="0000FF"/>
                </a:solidFill>
              </a:rPr>
              <a:t>Ngồi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học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sai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tư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thế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làm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lệch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vai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và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vẹo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cột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sống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66888"/>
            <a:ext cx="5181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 descr="gd10---ngoi-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1910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419600" y="61722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8200" y="1203325"/>
            <a:ext cx="7620000" cy="5492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dirty="0" err="1">
                <a:solidFill>
                  <a:srgbClr val="0000FF"/>
                </a:solidFill>
              </a:rPr>
              <a:t>Bơi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lội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giúp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xương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và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cơ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phát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triển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tốt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77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TUẦN 4: LÀM GÌ ĐỂ XƯƠNG VÀ CƠ PHÁT TRIỂN TỐT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086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10631&quot;&gt;&lt;/object&gt;&lt;object type=&quot;2&quot; unique_id=&quot;10632&quot;&gt;&lt;object type=&quot;3&quot; unique_id=&quot;10633&quot;&gt;&lt;property id=&quot;20148&quot; value=&quot;5&quot;/&gt;&lt;property id=&quot;20300&quot; value=&quot;Slide 1&quot;/&gt;&lt;property id=&quot;20307&quot; value=&quot;316&quot;/&gt;&lt;/object&gt;&lt;object type=&quot;3&quot; unique_id=&quot;10634&quot;&gt;&lt;property id=&quot;20148&quot; value=&quot;5&quot;/&gt;&lt;property id=&quot;20300&quot; value=&quot;Slide 2&quot;/&gt;&lt;property id=&quot;20307&quot; value=&quot;317&quot;/&gt;&lt;/object&gt;&lt;object type=&quot;3&quot; unique_id=&quot;10635&quot;&gt;&lt;property id=&quot;20148&quot; value=&quot;5&quot;/&gt;&lt;property id=&quot;20300&quot; value=&quot;Slide 3&quot;/&gt;&lt;property id=&quot;20307&quot; value=&quot;281&quot;/&gt;&lt;/object&gt;&lt;object type=&quot;3&quot; unique_id=&quot;10636&quot;&gt;&lt;property id=&quot;20148&quot; value=&quot;5&quot;/&gt;&lt;property id=&quot;20300&quot; value=&quot;Slide 4&quot;/&gt;&lt;property id=&quot;20307&quot; value=&quot;291&quot;/&gt;&lt;/object&gt;&lt;object type=&quot;3&quot; unique_id=&quot;10637&quot;&gt;&lt;property id=&quot;20148&quot; value=&quot;5&quot;/&gt;&lt;property id=&quot;20300&quot; value=&quot;Slide 5&quot;/&gt;&lt;property id=&quot;20307&quot; value=&quot;262&quot;/&gt;&lt;/object&gt;&lt;object type=&quot;3&quot; unique_id=&quot;10638&quot;&gt;&lt;property id=&quot;20148&quot; value=&quot;5&quot;/&gt;&lt;property id=&quot;20300&quot; value=&quot;Slide 6&quot;/&gt;&lt;property id=&quot;20307&quot; value=&quot;263&quot;/&gt;&lt;/object&gt;&lt;object type=&quot;3&quot; unique_id=&quot;10639&quot;&gt;&lt;property id=&quot;20148&quot; value=&quot;5&quot;/&gt;&lt;property id=&quot;20300&quot; value=&quot;Slide 7&quot;/&gt;&lt;property id=&quot;20307&quot; value=&quot;295&quot;/&gt;&lt;/object&gt;&lt;object type=&quot;3&quot; unique_id=&quot;10640&quot;&gt;&lt;property id=&quot;20148&quot; value=&quot;5&quot;/&gt;&lt;property id=&quot;20300&quot; value=&quot;Slide 8&quot;/&gt;&lt;property id=&quot;20307&quot; value=&quot;264&quot;/&gt;&lt;/object&gt;&lt;object type=&quot;3&quot; unique_id=&quot;10641&quot;&gt;&lt;property id=&quot;20148&quot; value=&quot;5&quot;/&gt;&lt;property id=&quot;20300&quot; value=&quot;Slide 9&quot;/&gt;&lt;property id=&quot;20307&quot; value=&quot;296&quot;/&gt;&lt;/object&gt;&lt;object type=&quot;3&quot; unique_id=&quot;10642&quot;&gt;&lt;property id=&quot;20148&quot; value=&quot;5&quot;/&gt;&lt;property id=&quot;20300&quot; value=&quot;Slide 10&quot;/&gt;&lt;property id=&quot;20307&quot; value=&quot;265&quot;/&gt;&lt;/object&gt;&lt;object type=&quot;3&quot; unique_id=&quot;10643&quot;&gt;&lt;property id=&quot;20148&quot; value=&quot;5&quot;/&gt;&lt;property id=&quot;20300&quot; value=&quot;Slide 11&quot;/&gt;&lt;property id=&quot;20307&quot; value=&quot;310&quot;/&gt;&lt;/object&gt;&lt;object type=&quot;3&quot; unique_id=&quot;10644&quot;&gt;&lt;property id=&quot;20148&quot; value=&quot;5&quot;/&gt;&lt;property id=&quot;20300&quot; value=&quot;Slide 12&quot;/&gt;&lt;property id=&quot;20307&quot; value=&quot;309&quot;/&gt;&lt;/object&gt;&lt;object type=&quot;3&quot; unique_id=&quot;10645&quot;&gt;&lt;property id=&quot;20148&quot; value=&quot;5&quot;/&gt;&lt;property id=&quot;20300&quot; value=&quot;Slide 13&quot;/&gt;&lt;property id=&quot;20307&quot; value=&quot;312&quot;/&gt;&lt;/object&gt;&lt;object type=&quot;3&quot; unique_id=&quot;10646&quot;&gt;&lt;property id=&quot;20148&quot; value=&quot;5&quot;/&gt;&lt;property id=&quot;20300&quot; value=&quot;Slide 14&quot;/&gt;&lt;property id=&quot;20307&quot; value=&quot;258&quot;/&gt;&lt;/object&gt;&lt;object type=&quot;3&quot; unique_id=&quot;10647&quot;&gt;&lt;property id=&quot;20148&quot; value=&quot;5&quot;/&gt;&lt;property id=&quot;20300&quot; value=&quot;Slide 15&quot;/&gt;&lt;property id=&quot;20307&quot; value=&quot;299&quot;/&gt;&lt;/object&gt;&lt;object type=&quot;3&quot; unique_id=&quot;10648&quot;&gt;&lt;property id=&quot;20148&quot; value=&quot;5&quot;/&gt;&lt;property id=&quot;20300&quot; value=&quot;Slide 16&quot;/&gt;&lt;property id=&quot;20307&quot; value=&quot;302&quot;/&gt;&lt;/object&gt;&lt;object type=&quot;3&quot; unique_id=&quot;10649&quot;&gt;&lt;property id=&quot;20148&quot; value=&quot;5&quot;/&gt;&lt;property id=&quot;20300&quot; value=&quot;Slide 17&quot;/&gt;&lt;property id=&quot;20307&quot; value=&quot;315&quot;/&gt;&lt;/object&gt;&lt;object type=&quot;3&quot; unique_id=&quot;10650&quot;&gt;&lt;property id=&quot;20148&quot; value=&quot;5&quot;/&gt;&lt;property id=&quot;20300&quot; value=&quot;Slide 18&quot;/&gt;&lt;property id=&quot;20307&quot; value=&quot;304&quot;/&gt;&lt;/object&gt;&lt;object type=&quot;3&quot; unique_id=&quot;10651&quot;&gt;&lt;property id=&quot;20148&quot; value=&quot;5&quot;/&gt;&lt;property id=&quot;20300&quot; value=&quot;Slide 19&quot;/&gt;&lt;property id=&quot;20307&quot; value=&quot;306&quot;/&gt;&lt;/object&gt;&lt;object type=&quot;3&quot; unique_id=&quot;10652&quot;&gt;&lt;property id=&quot;20148&quot; value=&quot;5&quot;/&gt;&lt;property id=&quot;20300&quot; value=&quot;Slide 20&quot;/&gt;&lt;property id=&quot;20307&quot; value=&quot;300&quot;/&gt;&lt;/object&gt;&lt;object type=&quot;3&quot; unique_id=&quot;10677&quot;&gt;&lt;property id=&quot;20148&quot; value=&quot;5&quot;/&gt;&lt;property id=&quot;20300&quot; value=&quot;Slide 21&quot;/&gt;&lt;property id=&quot;20307&quot; value=&quot;318&quot;/&gt;&lt;/object&gt;&lt;/object&gt;&lt;/object&gt;&lt;/database&gt;"/>
  <p:tag name="SECTOMILLISECCONVERTED" val="1"/>
  <p:tag name="ISPRING_ULTRA_SCORM_SLIDE_COUNT" val="22"/>
  <p:tag name="ISPRING_ULTRA_SCORM_DURATION" val="3600"/>
  <p:tag name="GENSWF_OUTPUT_FILE_NAME" val="4"/>
  <p:tag name="VIOLETID" val="11295839"/>
  <p:tag name="VIOLETTITLE" val="Bài 4. Làm gì để xương và cơ phát triển tốt?"/>
  <p:tag name="VIOLETLESSON" val="4"/>
  <p:tag name="VIOLETCATID" val="2001792"/>
  <p:tag name="VIOLETSUBJECT" val="Tự nhiên và Xã hội 2"/>
  <p:tag name="VIOLETAUTHORID" val="4298657"/>
  <p:tag name="VIOLETAUTHORNAME" val="Nguyễn Thị Hồng Vân"/>
  <p:tag name="VIOLETAUTHORAVATAR" val="no_avatar.jpg"/>
  <p:tag name="VIOLETAUTHORADDRESS" val="Truong TH Mễ  Trì - Hà nội"/>
  <p:tag name="VIOLETDATE" val="2015-10-11 10:06:25"/>
  <p:tag name="VIOLETHIT" val="850"/>
  <p:tag name="VIOLETLIKE" val="0"/>
</p:tagLst>
</file>

<file path=ppt/theme/theme1.xml><?xml version="1.0" encoding="utf-8"?>
<a:theme xmlns:a="http://schemas.openxmlformats.org/drawingml/2006/main" name="bai dan so nuoc ta">
  <a:themeElements>
    <a:clrScheme name="bai dan so nuoc 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i dan so nuoc 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i dan so nuoc 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 dan so nuoc 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 dan so nuoc 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 dan so nuoc 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 dan so nuoc 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 dan so nuoc 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 dan so nuoc 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 dan so nuoc 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 dan so nuoc 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 dan so nuoc 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 dan so nuoc 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 dan so nuoc 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chương 1</Template>
  <TotalTime>751</TotalTime>
  <Words>540</Words>
  <Application>Microsoft Office PowerPoint</Application>
  <PresentationFormat>On-screen Show (4:3)</PresentationFormat>
  <Paragraphs>87</Paragraphs>
  <Slides>24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.VnTime</vt:lpstr>
      <vt:lpstr>.VnCentury Schoolbook</vt:lpstr>
      <vt:lpstr>Times New Roman</vt:lpstr>
      <vt:lpstr>Wingdings</vt:lpstr>
      <vt:lpstr>bai dan so nuoc ta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4 Lam gi de xuong va co phat trien tot.ppt</dc:title>
  <dc:creator>AQ</dc:creator>
  <cp:lastModifiedBy>PC_ASUS</cp:lastModifiedBy>
  <cp:revision>181</cp:revision>
  <dcterms:created xsi:type="dcterms:W3CDTF">2012-04-06T12:12:46Z</dcterms:created>
  <dcterms:modified xsi:type="dcterms:W3CDTF">2018-09-27T17:02:18Z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